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Nunito"/>
      <p:regular r:id="rId55"/>
      <p:bold r:id="rId56"/>
      <p:italic r:id="rId57"/>
      <p:boldItalic r:id="rId58"/>
    </p:embeddedFont>
    <p:embeddedFont>
      <p:font typeface="Maven Pro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F99A480-72A1-4B82-8D4E-DC5417BEEC41}">
  <a:tblStyle styleId="{2F99A480-72A1-4B82-8D4E-DC5417BEEC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avenPr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Nunito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Nunito-italic.fntdata"/><Relationship Id="rId12" Type="http://schemas.openxmlformats.org/officeDocument/2006/relationships/slide" Target="slides/slide5.xml"/><Relationship Id="rId56" Type="http://schemas.openxmlformats.org/officeDocument/2006/relationships/font" Target="fonts/Nunito-bold.fntdata"/><Relationship Id="rId15" Type="http://schemas.openxmlformats.org/officeDocument/2006/relationships/slide" Target="slides/slide8.xml"/><Relationship Id="rId59" Type="http://schemas.openxmlformats.org/officeDocument/2006/relationships/font" Target="fonts/MavenPro-regular.fntdata"/><Relationship Id="rId14" Type="http://schemas.openxmlformats.org/officeDocument/2006/relationships/slide" Target="slides/slide7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90b1fc95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90b1fc95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https://techxplore.com/news/2018-02-google-ai-heart-disease-pictures.html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1b9a65f9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1b9a65f9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1b9a65f98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1b9a65f98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1b9a65f98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1b9a65f9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1b9a65f98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1b9a65f98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1b9a65f98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1b9a65f98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1b9a65f98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1b9a65f98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1b9a65f9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1b9a65f9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1b9a65f98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1b9a65f9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1b9a65f98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1b9a65f98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1b9a65f98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1b9a65f98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1b9a65f9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1b9a65f9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1b9a65f98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1b9a65f98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1b9a65f98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1b9a65f98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1b9a65f98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1b9a65f9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1b9a65f98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1b9a65f98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1b9a65f98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1b9a65f98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1b9a65f98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1b9a65f98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1b9a65f9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1b9a65f9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1b3f547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1b3f547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1b9a65f9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1b9a65f9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1b9a65f98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1b9a65f98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1b3f547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1b3f547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1b9a65f9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1b9a65f9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1b9a65f9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1b9a65f9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1b9a65f9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1b9a65f9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1b9a65f9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51b9a65f9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1b9a65f98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1b9a65f98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1b9a65f98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1b9a65f98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1b9a65f98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1b9a65f9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1b9a65f98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51b9a65f98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1b9a65f98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1b9a65f98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51b9a65f9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51b9a65f9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Covariance effected by scale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notion of covariance and dependence are related: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(0 covariance)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Dependent (non-zero covariance)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LINEAR DEPENDENCY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1b3f547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1b3f547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1b9a65f98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1b9a65f98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51b9a65f98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51b9a65f98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1b9a65f98_1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1b9a65f98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1b9a65f98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1b9a65f98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1b9a65f98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1b9a65f98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51b9a65f98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51b9a65f98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1b9a65f98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1b9a65f98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1b9a65f98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1b9a65f98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1b9a65f9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1b9a65f9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1b9a65f9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1b9a65f9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1b9a65f9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1b9a65f9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1b9a65f9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1b9a65f9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1b9a65f98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1b9a65f98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Google Shape;2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7" name="Google Shape;30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11" name="Google Shape;3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6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325" name="Google Shape;325;p26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326" name="Google Shape;326;p26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26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329" name="Google Shape;329;p26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26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333" name="Google Shape;333;p26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26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26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44" name="Google Shape;344;p26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6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7" name="Google Shape;347;p26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" name="Google Shape;350;p2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26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52" name="Google Shape;352;p2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" name="Google Shape;354;p26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7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65" name="Google Shape;365;p2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66" name="Google Shape;366;p2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2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69" name="Google Shape;369;p2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2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73" name="Google Shape;373;p2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7" name="Google Shape;377;p27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78" name="Google Shape;378;p2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82" name="Google Shape;382;p2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2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86" name="Google Shape;386;p2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91" name="Google Shape;391;p2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0" name="Google Shape;400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4" name="Google Shape;404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0" name="Google Shape;410;p2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1" name="Google Shape;411;p2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15" name="Google Shape;415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21" name="Google Shape;421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4" name="Google Shape;424;p3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5" name="Google Shape;425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428" name="Google Shape;428;p3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429" name="Google Shape;429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3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433" name="Google Shape;433;p3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" name="Google Shape;436;p3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437" name="Google Shape;437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9" name="Google Shape;439;p3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43" name="Google Shape;443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3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3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7" name="Google Shape;447;p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8" name="Google Shape;448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51" name="Google Shape;451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4" name="Google Shape;454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57" name="Google Shape;457;p3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58" name="Google Shape;458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3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63" name="Google Shape;463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3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69" name="Google Shape;469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3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74" name="Google Shape;474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3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78" name="Google Shape;478;p3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3" name="Google Shape;483;p3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84" name="Google Shape;484;p3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3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89" name="Google Shape;489;p3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3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93" name="Google Shape;493;p3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3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99" name="Google Shape;499;p3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" name="Google Shape;503;p3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504" name="Google Shape;504;p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3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509" name="Google Shape;509;p3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3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513" name="Google Shape;513;p3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3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518" name="Google Shape;518;p3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3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523" name="Google Shape;523;p3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3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529" name="Google Shape;529;p3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3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534" name="Google Shape;534;p3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3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538" name="Google Shape;538;p3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3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543" name="Google Shape;543;p3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3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49" name="Google Shape;549;p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3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54" name="Google Shape;554;p3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3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58" name="Google Shape;558;p3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3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64" name="Google Shape;564;p3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3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69" name="Google Shape;569;p3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" name="Google Shape;573;p3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74" name="Google Shape;574;p3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3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78" name="Google Shape;578;p3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3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3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7"/>
          <p:cNvSpPr txBox="1"/>
          <p:nvPr/>
        </p:nvSpPr>
        <p:spPr>
          <a:xfrm>
            <a:off x="660450" y="763550"/>
            <a:ext cx="63738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4E499"/>
                </a:solidFill>
                <a:latin typeface="Maven Pro"/>
                <a:ea typeface="Maven Pro"/>
                <a:cs typeface="Maven Pro"/>
                <a:sym typeface="Maven Pro"/>
              </a:rPr>
              <a:t>Optimization and Probability</a:t>
            </a:r>
            <a:endParaRPr b="1" sz="6000">
              <a:solidFill>
                <a:srgbClr val="04E49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3" name="Google Shape;593;p37"/>
          <p:cNvSpPr txBox="1"/>
          <p:nvPr>
            <p:ph idx="4294967295" type="subTitle"/>
          </p:nvPr>
        </p:nvSpPr>
        <p:spPr>
          <a:xfrm>
            <a:off x="771975" y="35888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04F5F"/>
                </a:solidFill>
              </a:rPr>
              <a:t>Evolve Machine Learners</a:t>
            </a:r>
            <a:endParaRPr>
              <a:solidFill>
                <a:srgbClr val="E04F5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/>
          <p:nvPr/>
        </p:nvSpPr>
        <p:spPr>
          <a:xfrm>
            <a:off x="393925" y="557475"/>
            <a:ext cx="5463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Tabular Data (Structured Data)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60" name="Google Shape;6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38" y="1990225"/>
            <a:ext cx="3394974" cy="23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/>
          <p:nvPr/>
        </p:nvSpPr>
        <p:spPr>
          <a:xfrm>
            <a:off x="2064275" y="1403600"/>
            <a:ext cx="2163000" cy="42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 rot="5400000">
            <a:off x="-317950" y="3235825"/>
            <a:ext cx="2163000" cy="423600"/>
          </a:xfrm>
          <a:prstGeom prst="rightArrow">
            <a:avLst>
              <a:gd fmla="val 50000" name="adj1"/>
              <a:gd fmla="val 53534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6"/>
          <p:cNvSpPr txBox="1"/>
          <p:nvPr/>
        </p:nvSpPr>
        <p:spPr>
          <a:xfrm>
            <a:off x="1677775" y="1057400"/>
            <a:ext cx="3000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Columns</a:t>
            </a:r>
            <a:endParaRPr/>
          </a:p>
        </p:txBody>
      </p:sp>
      <p:sp>
        <p:nvSpPr>
          <p:cNvPr id="664" name="Google Shape;664;p46"/>
          <p:cNvSpPr txBox="1"/>
          <p:nvPr/>
        </p:nvSpPr>
        <p:spPr>
          <a:xfrm rot="-5400000">
            <a:off x="-1057850" y="2811950"/>
            <a:ext cx="30000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Row</a:t>
            </a:r>
            <a:endParaRPr/>
          </a:p>
        </p:txBody>
      </p:sp>
      <p:pic>
        <p:nvPicPr>
          <p:cNvPr id="665" name="Google Shape;6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949" y="1223425"/>
            <a:ext cx="3773925" cy="2885688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6"/>
          <p:cNvSpPr txBox="1"/>
          <p:nvPr/>
        </p:nvSpPr>
        <p:spPr>
          <a:xfrm>
            <a:off x="1677775" y="4415075"/>
            <a:ext cx="63774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CSV, TSV, Excel, Databases (Collection of tables)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900" y="592463"/>
            <a:ext cx="4635674" cy="175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900" y="2504850"/>
            <a:ext cx="4635674" cy="17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7"/>
          <p:cNvSpPr txBox="1"/>
          <p:nvPr/>
        </p:nvSpPr>
        <p:spPr>
          <a:xfrm>
            <a:off x="185800" y="490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Features….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4" name="Google Shape;674;p47"/>
          <p:cNvSpPr txBox="1"/>
          <p:nvPr/>
        </p:nvSpPr>
        <p:spPr>
          <a:xfrm>
            <a:off x="185800" y="1033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Measured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Calculated (Engineered)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525" y="643500"/>
            <a:ext cx="3802700" cy="224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8"/>
          <p:cNvSpPr txBox="1"/>
          <p:nvPr/>
        </p:nvSpPr>
        <p:spPr>
          <a:xfrm>
            <a:off x="3707475" y="115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Data Types</a:t>
            </a:r>
            <a:endParaRPr/>
          </a:p>
        </p:txBody>
      </p:sp>
      <p:graphicFrame>
        <p:nvGraphicFramePr>
          <p:cNvPr id="681" name="Google Shape;681;p48"/>
          <p:cNvGraphicFramePr/>
          <p:nvPr/>
        </p:nvGraphicFramePr>
        <p:xfrm>
          <a:off x="952500" y="303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{2F99A480-72A1-4B82-8D4E-DC5417BEEC41}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        </a:t>
                      </a:r>
                      <a:r>
                        <a:rPr b="1"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     </a:t>
                      </a:r>
                      <a:r>
                        <a:rPr b="1" lang="en">
                          <a:solidFill>
                            <a:srgbClr val="E04F5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Categorical</a:t>
                      </a:r>
                      <a:endParaRPr b="1">
                        <a:solidFill>
                          <a:srgbClr val="E04F5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                 </a:t>
                      </a:r>
                      <a:r>
                        <a:rPr b="1"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</a:t>
                      </a:r>
                      <a:r>
                        <a:rPr b="1" lang="en">
                          <a:solidFill>
                            <a:srgbClr val="E04F5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Continuous</a:t>
                      </a:r>
                      <a:endParaRPr b="1">
                        <a:solidFill>
                          <a:srgbClr val="E04F5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                         Eye Colors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     Height of Children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Courses at University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                            Weight of cars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   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   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Temperature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Spam or Not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                               Stock Price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00" y="1270950"/>
            <a:ext cx="5723601" cy="2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700" y="1306975"/>
            <a:ext cx="1699309" cy="20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0"/>
          <p:cNvSpPr txBox="1"/>
          <p:nvPr/>
        </p:nvSpPr>
        <p:spPr>
          <a:xfrm>
            <a:off x="393925" y="557475"/>
            <a:ext cx="5463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Unstructed Data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222975" y="115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Images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Sound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Text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Video Games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….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3222975" y="1159500"/>
            <a:ext cx="1311900" cy="18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?</a:t>
            </a:r>
            <a:endParaRPr b="1" sz="100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95" name="Google Shape;6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300" y="1208525"/>
            <a:ext cx="4438991" cy="18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0" y="527722"/>
            <a:ext cx="5342176" cy="3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244" y="787844"/>
            <a:ext cx="2391475" cy="9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250" y="1941024"/>
            <a:ext cx="1940050" cy="5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1"/>
          <p:cNvSpPr txBox="1"/>
          <p:nvPr/>
        </p:nvSpPr>
        <p:spPr>
          <a:xfrm>
            <a:off x="5805025" y="2742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0 0 0 .5 .5 .1 .1 0 0 0 .1</a:t>
            </a:r>
            <a:endParaRPr/>
          </a:p>
        </p:txBody>
      </p:sp>
      <p:sp>
        <p:nvSpPr>
          <p:cNvPr id="704" name="Google Shape;704;p51"/>
          <p:cNvSpPr txBox="1"/>
          <p:nvPr/>
        </p:nvSpPr>
        <p:spPr>
          <a:xfrm>
            <a:off x="5606075" y="3765275"/>
            <a:ext cx="353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information is loss (pixel is correlated with each other)</a:t>
            </a:r>
            <a:endParaRPr/>
          </a:p>
        </p:txBody>
      </p:sp>
      <p:sp>
        <p:nvSpPr>
          <p:cNvPr id="705" name="Google Shape;705;p51"/>
          <p:cNvSpPr/>
          <p:nvPr/>
        </p:nvSpPr>
        <p:spPr>
          <a:xfrm>
            <a:off x="6890225" y="3194075"/>
            <a:ext cx="535200" cy="571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"/>
          <p:cNvSpPr txBox="1"/>
          <p:nvPr/>
        </p:nvSpPr>
        <p:spPr>
          <a:xfrm>
            <a:off x="393925" y="557475"/>
            <a:ext cx="5463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TEXT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11" name="Google Shape;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" y="1063375"/>
            <a:ext cx="3961983" cy="38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 txBox="1"/>
          <p:nvPr/>
        </p:nvSpPr>
        <p:spPr>
          <a:xfrm>
            <a:off x="4957650" y="1679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Parts of speech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Words frequency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Embeddings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3"/>
          <p:cNvSpPr txBox="1"/>
          <p:nvPr/>
        </p:nvSpPr>
        <p:spPr>
          <a:xfrm>
            <a:off x="393925" y="557475"/>
            <a:ext cx="5463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Feature Engineering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8" name="Google Shape;718;p53"/>
          <p:cNvSpPr txBox="1"/>
          <p:nvPr/>
        </p:nvSpPr>
        <p:spPr>
          <a:xfrm>
            <a:off x="453375" y="1071750"/>
            <a:ext cx="665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Feature can be calculated or measured (feature engineering)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Needs expert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Domain Knowledge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Very Powerful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Difficult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Ekspensive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19" name="Google Shape;7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00" y="1664950"/>
            <a:ext cx="5292450" cy="24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4"/>
          <p:cNvSpPr txBox="1"/>
          <p:nvPr/>
        </p:nvSpPr>
        <p:spPr>
          <a:xfrm>
            <a:off x="1159500" y="408800"/>
            <a:ext cx="817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Mean, Mode, Median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25" name="Google Shape;7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850" y="1435303"/>
            <a:ext cx="2759175" cy="24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875" y="464988"/>
            <a:ext cx="7020250" cy="43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5"/>
          <p:cNvSpPr txBox="1"/>
          <p:nvPr/>
        </p:nvSpPr>
        <p:spPr>
          <a:xfrm>
            <a:off x="4013275" y="200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Mean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 txBox="1"/>
          <p:nvPr/>
        </p:nvSpPr>
        <p:spPr>
          <a:xfrm>
            <a:off x="156500" y="224975"/>
            <a:ext cx="875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    Optimization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99" name="Google Shape;5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325" y="1273550"/>
            <a:ext cx="3350050" cy="26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25" y="336288"/>
            <a:ext cx="6997975" cy="4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75" y="499850"/>
            <a:ext cx="6534975" cy="4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7"/>
          <p:cNvSpPr txBox="1"/>
          <p:nvPr/>
        </p:nvSpPr>
        <p:spPr>
          <a:xfrm>
            <a:off x="-152400" y="0"/>
            <a:ext cx="408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Weighted Mean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8"/>
          <p:cNvSpPr txBox="1"/>
          <p:nvPr/>
        </p:nvSpPr>
        <p:spPr>
          <a:xfrm>
            <a:off x="-512850" y="111525"/>
            <a:ext cx="494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Geometric Mean</a:t>
            </a:r>
            <a:endParaRPr/>
          </a:p>
        </p:txBody>
      </p:sp>
      <p:sp>
        <p:nvSpPr>
          <p:cNvPr id="748" name="Google Shape;748;p58"/>
          <p:cNvSpPr txBox="1"/>
          <p:nvPr/>
        </p:nvSpPr>
        <p:spPr>
          <a:xfrm>
            <a:off x="453400" y="609500"/>
            <a:ext cx="58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Geometric mean is defined as the positive root of the product of observations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Symbolically,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Example,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Observation = 6,8,10,5,18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GM = (6*8*10*5*18)^⅕ = (43200)^⅕ = 8.454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49" name="Google Shape;7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00" y="2134100"/>
            <a:ext cx="43815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75" y="524875"/>
            <a:ext cx="7302699" cy="44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9"/>
          <p:cNvSpPr txBox="1"/>
          <p:nvPr/>
        </p:nvSpPr>
        <p:spPr>
          <a:xfrm>
            <a:off x="2646075" y="126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Median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50" y="624375"/>
            <a:ext cx="5738199" cy="4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0"/>
          <p:cNvSpPr txBox="1"/>
          <p:nvPr/>
        </p:nvSpPr>
        <p:spPr>
          <a:xfrm>
            <a:off x="2688450" y="89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Mode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00" y="825025"/>
            <a:ext cx="6068800" cy="41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1"/>
          <p:cNvSpPr txBox="1"/>
          <p:nvPr/>
        </p:nvSpPr>
        <p:spPr>
          <a:xfrm>
            <a:off x="-453400" y="170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Outliers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2"/>
          <p:cNvSpPr txBox="1"/>
          <p:nvPr/>
        </p:nvSpPr>
        <p:spPr>
          <a:xfrm>
            <a:off x="156500" y="224975"/>
            <a:ext cx="875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Probability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3" name="Google Shape;7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300" y="1121150"/>
            <a:ext cx="2131725" cy="22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3"/>
          <p:cNvSpPr txBox="1"/>
          <p:nvPr/>
        </p:nvSpPr>
        <p:spPr>
          <a:xfrm>
            <a:off x="196500" y="889575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Why Probability Theory?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Probability theory provides a means of quantifying uncertainty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Provides axioms for deriving new uncertain statements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79" name="Google Shape;779;p63"/>
          <p:cNvSpPr txBox="1"/>
          <p:nvPr/>
        </p:nvSpPr>
        <p:spPr>
          <a:xfrm>
            <a:off x="185325" y="2381550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Probability Theory in Artificial Intelligence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Laws of probability tells us how AI should reason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can use probability theory to analyze the behaviour and decisions of AI systems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4"/>
          <p:cNvSpPr txBox="1"/>
          <p:nvPr/>
        </p:nvSpPr>
        <p:spPr>
          <a:xfrm>
            <a:off x="196500" y="432375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	Sources of Uncertainty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Inherent stochasticity in the system being modeled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Ex. Model of quantum mechanics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Incomplete observability - we do not have or cannot observe all the variables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Ex. Economic Models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Incomplete modeling - we use a model that discards of some observed information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Ex. A simplified model of the brain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85" name="Google Shape;785;p64"/>
          <p:cNvSpPr txBox="1"/>
          <p:nvPr/>
        </p:nvSpPr>
        <p:spPr>
          <a:xfrm>
            <a:off x="185325" y="1924350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5"/>
          <p:cNvSpPr txBox="1"/>
          <p:nvPr/>
        </p:nvSpPr>
        <p:spPr>
          <a:xfrm>
            <a:off x="196500" y="432375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	Types of Probability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Frequentist Probability - frequency of events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Example: chance of drawing certain hand in poker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Bayesian Probability - a degree of belief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Example: a doctor saying a patient has 40 percent chance of      having the flu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1" name="Google Shape;791;p65"/>
          <p:cNvSpPr txBox="1"/>
          <p:nvPr/>
        </p:nvSpPr>
        <p:spPr>
          <a:xfrm>
            <a:off x="185325" y="2000550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450" y="1267275"/>
            <a:ext cx="4716101" cy="21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9"/>
          <p:cNvSpPr txBox="1"/>
          <p:nvPr/>
        </p:nvSpPr>
        <p:spPr>
          <a:xfrm>
            <a:off x="2373700" y="3620875"/>
            <a:ext cx="4905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Optimization seek to find the Global Minimum of objective function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6"/>
          <p:cNvSpPr txBox="1"/>
          <p:nvPr/>
        </p:nvSpPr>
        <p:spPr>
          <a:xfrm>
            <a:off x="196500" y="432375"/>
            <a:ext cx="8751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Random Variables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Variable that can take different values randomly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x1, x2, x3, …, xn possible values the variable x could be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Probability distribution specifies how likely each of value/states is occur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Random variable → continues (Real Values) or discrete (Name states)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/>
        </p:nvSpPr>
        <p:spPr>
          <a:xfrm>
            <a:off x="553300" y="218400"/>
            <a:ext cx="75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Probability Mass Functions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2" name="Google Shape;802;p67"/>
          <p:cNvSpPr txBox="1"/>
          <p:nvPr/>
        </p:nvSpPr>
        <p:spPr>
          <a:xfrm>
            <a:off x="262100" y="771700"/>
            <a:ext cx="704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Probability distributions for discrete random variables are referred to as probability mass functions (PMF)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Three criterion for being a PMF: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domain of P must be the set of all possible states of x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0 ≤ P(x) ≤ 1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Σ P(x) = 1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 txBox="1"/>
          <p:nvPr/>
        </p:nvSpPr>
        <p:spPr>
          <a:xfrm>
            <a:off x="553300" y="218400"/>
            <a:ext cx="75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Types of Distributions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8" name="Google Shape;808;p68"/>
          <p:cNvSpPr txBox="1"/>
          <p:nvPr/>
        </p:nvSpPr>
        <p:spPr>
          <a:xfrm>
            <a:off x="262100" y="7717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Joint Probability Distributions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P(x =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, y =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) denotes the probability x =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and y =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simultaneously.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Uniform Distribution (Normalized)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	Each state of the distribution is equally likely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	P(x = xi) = 1/k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	Σ P(x = xi) = Σ 1/k = k/k = 1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9"/>
          <p:cNvSpPr txBox="1"/>
          <p:nvPr/>
        </p:nvSpPr>
        <p:spPr>
          <a:xfrm>
            <a:off x="553300" y="218400"/>
            <a:ext cx="75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Probability Density Functions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4" name="Google Shape;814;p69"/>
          <p:cNvSpPr txBox="1"/>
          <p:nvPr/>
        </p:nvSpPr>
        <p:spPr>
          <a:xfrm>
            <a:off x="262100" y="7717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5" name="Google Shape;815;p69"/>
          <p:cNvSpPr txBox="1"/>
          <p:nvPr/>
        </p:nvSpPr>
        <p:spPr>
          <a:xfrm>
            <a:off x="553300" y="771700"/>
            <a:ext cx="744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Probability distributions for continuous variables are called probability density functions (PDF)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 be a PDF, the function p must satisfy: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16" name="Google Shape;8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50" y="2802950"/>
            <a:ext cx="5569875" cy="14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0"/>
          <p:cNvSpPr txBox="1"/>
          <p:nvPr/>
        </p:nvSpPr>
        <p:spPr>
          <a:xfrm>
            <a:off x="553300" y="218400"/>
            <a:ext cx="75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Conditional Probability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22" name="Google Shape;8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00" y="2233600"/>
            <a:ext cx="35814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0"/>
          <p:cNvSpPr txBox="1"/>
          <p:nvPr/>
        </p:nvSpPr>
        <p:spPr>
          <a:xfrm>
            <a:off x="1077400" y="1004675"/>
            <a:ext cx="7047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probability of some event, given that some other event has happened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4" name="Google Shape;824;p70"/>
          <p:cNvSpPr txBox="1"/>
          <p:nvPr/>
        </p:nvSpPr>
        <p:spPr>
          <a:xfrm>
            <a:off x="1346275" y="3093625"/>
            <a:ext cx="7047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conditional probability that y = y, given x = x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1"/>
          <p:cNvSpPr txBox="1"/>
          <p:nvPr/>
        </p:nvSpPr>
        <p:spPr>
          <a:xfrm>
            <a:off x="156500" y="224975"/>
            <a:ext cx="875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Expectation, Variance, Covariance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30" name="Google Shape;8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200" y="1484500"/>
            <a:ext cx="3095700" cy="2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2"/>
          <p:cNvSpPr txBox="1"/>
          <p:nvPr/>
        </p:nvSpPr>
        <p:spPr>
          <a:xfrm>
            <a:off x="-285950" y="1208525"/>
            <a:ext cx="7047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expectation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of some function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f(x)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w.r.t some probability distribution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P(x)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is the mean value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takes on when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is drawn from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</a:t>
            </a:r>
            <a:endParaRPr i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36" name="Google Shape;836;p72"/>
          <p:cNvSpPr txBox="1"/>
          <p:nvPr/>
        </p:nvSpPr>
        <p:spPr>
          <a:xfrm>
            <a:off x="174725" y="669775"/>
            <a:ext cx="448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The Expectation</a:t>
            </a:r>
            <a:endParaRPr/>
          </a:p>
        </p:txBody>
      </p:sp>
      <p:pic>
        <p:nvPicPr>
          <p:cNvPr id="837" name="Google Shape;8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950" y="2803000"/>
            <a:ext cx="32385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850" y="3898375"/>
            <a:ext cx="33147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2"/>
          <p:cNvSpPr txBox="1"/>
          <p:nvPr/>
        </p:nvSpPr>
        <p:spPr>
          <a:xfrm>
            <a:off x="2365600" y="2321925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For Discrete Variables</a:t>
            </a:r>
            <a:endParaRPr/>
          </a:p>
        </p:txBody>
      </p:sp>
      <p:sp>
        <p:nvSpPr>
          <p:cNvPr id="840" name="Google Shape;840;p72"/>
          <p:cNvSpPr txBox="1"/>
          <p:nvPr/>
        </p:nvSpPr>
        <p:spPr>
          <a:xfrm>
            <a:off x="2365600" y="3529475"/>
            <a:ext cx="3560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For Continuous Variables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3"/>
          <p:cNvSpPr txBox="1"/>
          <p:nvPr/>
        </p:nvSpPr>
        <p:spPr>
          <a:xfrm>
            <a:off x="-285950" y="1208525"/>
            <a:ext cx="7047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Variance (𝞂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²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(Formally) The expectation of the squared deviation of a random variable of its mean. (Informally) Measures how far random numbers drawn from a probability distribution </a:t>
            </a:r>
            <a:r>
              <a:rPr i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P(x)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are spread from their average value.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46" name="Google Shape;846;p73"/>
          <p:cNvSpPr txBox="1"/>
          <p:nvPr/>
        </p:nvSpPr>
        <p:spPr>
          <a:xfrm>
            <a:off x="211200" y="590175"/>
            <a:ext cx="8721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Variance and Standard Deviation</a:t>
            </a:r>
            <a:endParaRPr/>
          </a:p>
        </p:txBody>
      </p:sp>
      <p:pic>
        <p:nvPicPr>
          <p:cNvPr id="847" name="Google Shape;8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100" y="3102000"/>
            <a:ext cx="35718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3"/>
          <p:cNvSpPr txBox="1"/>
          <p:nvPr/>
        </p:nvSpPr>
        <p:spPr>
          <a:xfrm>
            <a:off x="211200" y="3698700"/>
            <a:ext cx="77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Standard Deviation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(𝞂)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The square root of the variance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63" y="1040575"/>
            <a:ext cx="5894375" cy="1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4"/>
          <p:cNvSpPr txBox="1"/>
          <p:nvPr/>
        </p:nvSpPr>
        <p:spPr>
          <a:xfrm>
            <a:off x="193275" y="374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Example</a:t>
            </a:r>
            <a:endParaRPr/>
          </a:p>
        </p:txBody>
      </p:sp>
      <p:pic>
        <p:nvPicPr>
          <p:cNvPr id="855" name="Google Shape;85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825" y="3255400"/>
            <a:ext cx="3512807" cy="14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5"/>
          <p:cNvSpPr txBox="1"/>
          <p:nvPr/>
        </p:nvSpPr>
        <p:spPr>
          <a:xfrm>
            <a:off x="-285950" y="1208525"/>
            <a:ext cx="7047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Measure of how much two variables are linearly related to each other.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High absolute value - values are both far from their respective means at the same time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Positive - both variables take on large values simultaneously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Negative - variables takes on large values at different times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61" name="Google Shape;861;p75"/>
          <p:cNvSpPr txBox="1"/>
          <p:nvPr/>
        </p:nvSpPr>
        <p:spPr>
          <a:xfrm>
            <a:off x="211200" y="590175"/>
            <a:ext cx="8721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Covariance</a:t>
            </a:r>
            <a:endParaRPr/>
          </a:p>
        </p:txBody>
      </p:sp>
      <p:pic>
        <p:nvPicPr>
          <p:cNvPr id="862" name="Google Shape;86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25" y="2192450"/>
            <a:ext cx="1590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000" y="2187688"/>
            <a:ext cx="32099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75" y="141477"/>
            <a:ext cx="6798924" cy="35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0"/>
          <p:cNvSpPr txBox="1"/>
          <p:nvPr/>
        </p:nvSpPr>
        <p:spPr>
          <a:xfrm>
            <a:off x="2119200" y="4020825"/>
            <a:ext cx="4905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If objective functions is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convex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, we call it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convex optimization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6"/>
          <p:cNvSpPr txBox="1"/>
          <p:nvPr/>
        </p:nvSpPr>
        <p:spPr>
          <a:xfrm>
            <a:off x="211200" y="590175"/>
            <a:ext cx="8721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The Covariance Matrix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69" name="Google Shape;869;p76"/>
          <p:cNvSpPr txBox="1"/>
          <p:nvPr/>
        </p:nvSpPr>
        <p:spPr>
          <a:xfrm>
            <a:off x="393150" y="1071750"/>
            <a:ext cx="639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covariance matrix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of a random vector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is an n x n matrix, such that: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diagonal elements of the covariance matrix give the variance: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70" name="Google Shape;8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250" y="2156550"/>
            <a:ext cx="27336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825" y="4071750"/>
            <a:ext cx="26765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7"/>
          <p:cNvSpPr txBox="1"/>
          <p:nvPr/>
        </p:nvSpPr>
        <p:spPr>
          <a:xfrm>
            <a:off x="156075" y="215550"/>
            <a:ext cx="596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Correlation Methods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77" name="Google Shape;877;p77"/>
          <p:cNvSpPr txBox="1"/>
          <p:nvPr/>
        </p:nvSpPr>
        <p:spPr>
          <a:xfrm>
            <a:off x="-371650" y="732750"/>
            <a:ext cx="436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Pearson Correlation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Spearmans Correlation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Hoeffding’s D Correlation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78" name="Google Shape;8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200" y="894600"/>
            <a:ext cx="4847649" cy="335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25" y="1196675"/>
            <a:ext cx="4305600" cy="34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78"/>
          <p:cNvSpPr txBox="1"/>
          <p:nvPr/>
        </p:nvSpPr>
        <p:spPr>
          <a:xfrm>
            <a:off x="156075" y="215550"/>
            <a:ext cx="596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Type of relationship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9"/>
          <p:cNvSpPr txBox="1"/>
          <p:nvPr/>
        </p:nvSpPr>
        <p:spPr>
          <a:xfrm>
            <a:off x="156075" y="215550"/>
            <a:ext cx="596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Karl Person Correlation Coefficient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90" name="Google Shape;8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00" y="959475"/>
            <a:ext cx="24669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725" y="2535200"/>
            <a:ext cx="17526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9"/>
          <p:cNvSpPr txBox="1"/>
          <p:nvPr/>
        </p:nvSpPr>
        <p:spPr>
          <a:xfrm>
            <a:off x="3970725" y="1731825"/>
            <a:ext cx="3000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Where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0"/>
          <p:cNvSpPr txBox="1"/>
          <p:nvPr/>
        </p:nvSpPr>
        <p:spPr>
          <a:xfrm>
            <a:off x="156075" y="215550"/>
            <a:ext cx="596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Problem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98" name="Google Shape;898;p80"/>
          <p:cNvSpPr txBox="1"/>
          <p:nvPr/>
        </p:nvSpPr>
        <p:spPr>
          <a:xfrm>
            <a:off x="193275" y="732750"/>
            <a:ext cx="66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From the following data find the coefficient of correlation by Karl Pearson method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X: 6 2 10 4 8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Y: 9 11 5 8 7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3" name="Google Shape;903;p81"/>
          <p:cNvGraphicFramePr/>
          <p:nvPr/>
        </p:nvGraphicFramePr>
        <p:xfrm>
          <a:off x="476775" y="2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{2F99A480-72A1-4B82-8D4E-DC5417BEEC41}</a:tableStyleId>
              </a:tblPr>
              <a:tblGrid>
                <a:gridCol w="936450"/>
                <a:gridCol w="936450"/>
                <a:gridCol w="936450"/>
                <a:gridCol w="936450"/>
                <a:gridCol w="936450"/>
                <a:gridCol w="936450"/>
                <a:gridCol w="936450"/>
              </a:tblGrid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X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X-6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Y-8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x²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y²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x.y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6576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04" name="Google Shape;9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50" y="2878050"/>
            <a:ext cx="3184600" cy="20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/>
          <p:nvPr/>
        </p:nvSpPr>
        <p:spPr>
          <a:xfrm>
            <a:off x="1278425" y="260150"/>
            <a:ext cx="69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Project</a:t>
            </a:r>
            <a:endParaRPr/>
          </a:p>
        </p:txBody>
      </p:sp>
      <p:pic>
        <p:nvPicPr>
          <p:cNvPr id="910" name="Google Shape;9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272" y="1010872"/>
            <a:ext cx="3988175" cy="33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3"/>
          <p:cNvSpPr txBox="1"/>
          <p:nvPr/>
        </p:nvSpPr>
        <p:spPr>
          <a:xfrm>
            <a:off x="156075" y="215550"/>
            <a:ext cx="596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Unsmoothed Maximum Likelihood Character Level Language Model</a:t>
            </a:r>
            <a:endParaRPr b="1" sz="24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6" name="Google Shape;916;p83"/>
          <p:cNvSpPr txBox="1"/>
          <p:nvPr/>
        </p:nvSpPr>
        <p:spPr>
          <a:xfrm>
            <a:off x="156075" y="1152075"/>
            <a:ext cx="750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Human → “ello” → ? (comma or space if its “hello” or “w” if it’s “melllow”)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History (order) of 4 (n) → the number of letters we need to guess on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17" name="Google Shape;9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88" y="2593238"/>
            <a:ext cx="189547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3"/>
          <p:cNvSpPr txBox="1"/>
          <p:nvPr/>
        </p:nvSpPr>
        <p:spPr>
          <a:xfrm>
            <a:off x="4937175" y="3152513"/>
            <a:ext cx="15831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Model</a:t>
            </a:r>
            <a:endParaRPr/>
          </a:p>
        </p:txBody>
      </p:sp>
      <p:sp>
        <p:nvSpPr>
          <p:cNvPr id="919" name="Google Shape;919;p83"/>
          <p:cNvSpPr/>
          <p:nvPr/>
        </p:nvSpPr>
        <p:spPr>
          <a:xfrm>
            <a:off x="4634350" y="3077175"/>
            <a:ext cx="1583100" cy="817500"/>
          </a:xfrm>
          <a:prstGeom prst="rect">
            <a:avLst/>
          </a:prstGeom>
          <a:noFill/>
          <a:ln cap="flat" cmpd="sng" w="38100">
            <a:solidFill>
              <a:srgbClr val="E04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3"/>
          <p:cNvSpPr/>
          <p:nvPr/>
        </p:nvSpPr>
        <p:spPr>
          <a:xfrm>
            <a:off x="3627213" y="3292750"/>
            <a:ext cx="669000" cy="4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3"/>
          <p:cNvSpPr txBox="1"/>
          <p:nvPr/>
        </p:nvSpPr>
        <p:spPr>
          <a:xfrm>
            <a:off x="7259875" y="3077175"/>
            <a:ext cx="26091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 → n+1? </a:t>
            </a:r>
            <a:endParaRPr/>
          </a:p>
        </p:txBody>
      </p:sp>
      <p:sp>
        <p:nvSpPr>
          <p:cNvPr id="922" name="Google Shape;922;p83"/>
          <p:cNvSpPr/>
          <p:nvPr/>
        </p:nvSpPr>
        <p:spPr>
          <a:xfrm>
            <a:off x="6555563" y="3259275"/>
            <a:ext cx="669000" cy="4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3"/>
          <p:cNvSpPr txBox="1"/>
          <p:nvPr/>
        </p:nvSpPr>
        <p:spPr>
          <a:xfrm>
            <a:off x="3720175" y="4006150"/>
            <a:ext cx="449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P(c|h) → h = n-letters history 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"/>
          <p:cNvSpPr txBox="1"/>
          <p:nvPr/>
        </p:nvSpPr>
        <p:spPr>
          <a:xfrm>
            <a:off x="506225" y="1163975"/>
            <a:ext cx="3000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Classification</a:t>
            </a:r>
            <a:endParaRPr/>
          </a:p>
        </p:txBody>
      </p:sp>
      <p:pic>
        <p:nvPicPr>
          <p:cNvPr id="617" name="Google Shape;6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00" y="1121325"/>
            <a:ext cx="35242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1"/>
          <p:cNvSpPr txBox="1"/>
          <p:nvPr/>
        </p:nvSpPr>
        <p:spPr>
          <a:xfrm>
            <a:off x="506225" y="2190000"/>
            <a:ext cx="3000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K-Means</a:t>
            </a:r>
            <a:endParaRPr/>
          </a:p>
        </p:txBody>
      </p:sp>
      <p:sp>
        <p:nvSpPr>
          <p:cNvPr id="619" name="Google Shape;619;p41"/>
          <p:cNvSpPr txBox="1"/>
          <p:nvPr/>
        </p:nvSpPr>
        <p:spPr>
          <a:xfrm>
            <a:off x="506225" y="3173375"/>
            <a:ext cx="3000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Logistic Regression</a:t>
            </a:r>
            <a:endParaRPr/>
          </a:p>
        </p:txBody>
      </p:sp>
      <p:pic>
        <p:nvPicPr>
          <p:cNvPr id="620" name="Google Shape;6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800" y="2098136"/>
            <a:ext cx="3524251" cy="73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800" y="3021010"/>
            <a:ext cx="2945423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 txBox="1"/>
          <p:nvPr/>
        </p:nvSpPr>
        <p:spPr>
          <a:xfrm>
            <a:off x="506225" y="1163975"/>
            <a:ext cx="6264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Example Problem: y = x² + 3</a:t>
            </a:r>
            <a:endParaRPr/>
          </a:p>
        </p:txBody>
      </p:sp>
      <p:sp>
        <p:nvSpPr>
          <p:cNvPr id="627" name="Google Shape;627;p42"/>
          <p:cNvSpPr txBox="1"/>
          <p:nvPr/>
        </p:nvSpPr>
        <p:spPr>
          <a:xfrm>
            <a:off x="2559250" y="334900"/>
            <a:ext cx="5682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Finding Extrema with Calculus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8" name="Google Shape;6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25" y="1716875"/>
            <a:ext cx="2700141" cy="31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 txBox="1"/>
          <p:nvPr/>
        </p:nvSpPr>
        <p:spPr>
          <a:xfrm>
            <a:off x="4531725" y="2131775"/>
            <a:ext cx="2879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Derivative is 0 at: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Local minimums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Local maximums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Global minimums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Global maximums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/>
          <p:nvPr/>
        </p:nvSpPr>
        <p:spPr>
          <a:xfrm>
            <a:off x="1187625" y="1317950"/>
            <a:ext cx="30000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 = x² + 3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yʼ = 2x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0 = 2x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x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=0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600800" y="684350"/>
            <a:ext cx="3345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1st Derivative of f(x)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6" name="Google Shape;636;p43"/>
          <p:cNvSpPr/>
          <p:nvPr/>
        </p:nvSpPr>
        <p:spPr>
          <a:xfrm>
            <a:off x="1439000" y="2978775"/>
            <a:ext cx="1281300" cy="444300"/>
          </a:xfrm>
          <a:prstGeom prst="rect">
            <a:avLst/>
          </a:prstGeom>
          <a:noFill/>
          <a:ln cap="flat" cmpd="sng" w="28575">
            <a:solidFill>
              <a:srgbClr val="E04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3"/>
          <p:cNvSpPr/>
          <p:nvPr/>
        </p:nvSpPr>
        <p:spPr>
          <a:xfrm>
            <a:off x="677925" y="2469125"/>
            <a:ext cx="509700" cy="4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3"/>
          <p:cNvSpPr txBox="1"/>
          <p:nvPr/>
        </p:nvSpPr>
        <p:spPr>
          <a:xfrm>
            <a:off x="4553500" y="684350"/>
            <a:ext cx="3345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2nd</a:t>
            </a:r>
            <a:r>
              <a:rPr b="1" lang="en" sz="24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 Derivative Test</a:t>
            </a:r>
            <a:endParaRPr b="1" sz="35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9" name="Google Shape;639;p43"/>
          <p:cNvSpPr txBox="1"/>
          <p:nvPr/>
        </p:nvSpPr>
        <p:spPr>
          <a:xfrm>
            <a:off x="4553500" y="1405325"/>
            <a:ext cx="3000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yʼ = 2x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yʼʼ = 2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0" name="Google Shape;640;p43"/>
          <p:cNvSpPr/>
          <p:nvPr/>
        </p:nvSpPr>
        <p:spPr>
          <a:xfrm>
            <a:off x="4187625" y="1937450"/>
            <a:ext cx="509700" cy="4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4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3"/>
          <p:cNvSpPr txBox="1"/>
          <p:nvPr/>
        </p:nvSpPr>
        <p:spPr>
          <a:xfrm>
            <a:off x="4544925" y="2457950"/>
            <a:ext cx="37857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If the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2nd derivative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is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positive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, it is a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minimum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 If the 2nd derivative is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negative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, it is a </a:t>
            </a: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maximum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25" y="783063"/>
            <a:ext cx="32099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4"/>
          <p:cNvSpPr txBox="1"/>
          <p:nvPr/>
        </p:nvSpPr>
        <p:spPr>
          <a:xfrm>
            <a:off x="380625" y="542250"/>
            <a:ext cx="2895600" cy="4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1st Guess - x = 3 is the minimum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Evaluate f(x) - y = (3)² + 3 = 12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Evaluate derivative - yʼ = 2(3) = 6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Update the guess - x = -1 is the minimum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8" name="Google Shape;648;p44"/>
          <p:cNvSpPr txBox="1"/>
          <p:nvPr/>
        </p:nvSpPr>
        <p:spPr>
          <a:xfrm>
            <a:off x="6248400" y="396638"/>
            <a:ext cx="2895600" cy="4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2nd</a:t>
            </a: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Guess - x = -1 is the minimum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Evaluate f(x) - y = (-1)² + 3 = 4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Evaluate derivative - yʼ = 2(-1)² = -2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Update the guess - x = 0 is the minimum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0" y="823200"/>
            <a:ext cx="3957951" cy="33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5"/>
          <p:cNvSpPr txBox="1"/>
          <p:nvPr/>
        </p:nvSpPr>
        <p:spPr>
          <a:xfrm>
            <a:off x="966300" y="52050"/>
            <a:ext cx="641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